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62" r:id="rId5"/>
    <p:sldId id="263" r:id="rId6"/>
    <p:sldId id="273"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0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1/4/15</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1/4/15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1/4/15</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1/4/15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1/4/15</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Favela Rising Background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100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Thermometer</a:t>
            </a:r>
            <a:endParaRPr lang="en-US" dirty="0"/>
          </a:p>
        </p:txBody>
      </p:sp>
      <p:sp>
        <p:nvSpPr>
          <p:cNvPr id="3" name="Content Placeholder 2"/>
          <p:cNvSpPr>
            <a:spLocks noGrp="1"/>
          </p:cNvSpPr>
          <p:nvPr>
            <p:ph idx="1"/>
          </p:nvPr>
        </p:nvSpPr>
        <p:spPr>
          <a:xfrm>
            <a:off x="4530845" y="2070846"/>
            <a:ext cx="3846393" cy="4182035"/>
          </a:xfrm>
        </p:spPr>
        <p:txBody>
          <a:bodyPr/>
          <a:lstStyle/>
          <a:p>
            <a:r>
              <a:rPr lang="en-US" dirty="0" smtClean="0"/>
              <a:t>In order to explore the human issues associated with Brazil, we will use the Human Thermometer.</a:t>
            </a:r>
          </a:p>
          <a:p>
            <a:r>
              <a:rPr lang="en-US" dirty="0" smtClean="0"/>
              <a:t>Remember that a thermometer measures heat. Let’s see how hot we feel about some of these ideas.</a:t>
            </a:r>
            <a:endParaRPr lang="en-US" dirty="0"/>
          </a:p>
        </p:txBody>
      </p:sp>
      <p:pic>
        <p:nvPicPr>
          <p:cNvPr id="4" name="Picture 3"/>
          <p:cNvPicPr>
            <a:picLocks noChangeAspect="1"/>
          </p:cNvPicPr>
          <p:nvPr/>
        </p:nvPicPr>
        <p:blipFill>
          <a:blip r:embed="rId2"/>
          <a:stretch>
            <a:fillRect/>
          </a:stretch>
        </p:blipFill>
        <p:spPr>
          <a:xfrm>
            <a:off x="765174" y="2226547"/>
            <a:ext cx="2412291" cy="3622059"/>
          </a:xfrm>
          <a:prstGeom prst="rect">
            <a:avLst/>
          </a:prstGeom>
        </p:spPr>
      </p:pic>
    </p:spTree>
    <p:extLst>
      <p:ext uri="{BB962C8B-B14F-4D97-AF65-F5344CB8AC3E}">
        <p14:creationId xmlns:p14="http://schemas.microsoft.com/office/powerpoint/2010/main" val="406001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smtClean="0"/>
              <a:t>A single person cannot change a problem in a community</a:t>
            </a:r>
            <a:endParaRPr lang="en-US" sz="4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92281" y="3887672"/>
            <a:ext cx="6344286" cy="1601241"/>
          </a:xfrm>
          <a:prstGeom prst="rect">
            <a:avLst/>
          </a:prstGeom>
          <a:noFill/>
          <a:ln>
            <a:noFill/>
          </a:ln>
        </p:spPr>
      </p:pic>
      <p:sp>
        <p:nvSpPr>
          <p:cNvPr id="5" name="TextBox 4"/>
          <p:cNvSpPr txBox="1"/>
          <p:nvPr/>
        </p:nvSpPr>
        <p:spPr>
          <a:xfrm>
            <a:off x="765174" y="3245741"/>
            <a:ext cx="2228645" cy="461665"/>
          </a:xfrm>
          <a:prstGeom prst="rect">
            <a:avLst/>
          </a:prstGeom>
          <a:noFill/>
        </p:spPr>
        <p:txBody>
          <a:bodyPr wrap="none" rtlCol="0">
            <a:spAutoFit/>
          </a:bodyPr>
          <a:lstStyle/>
          <a:p>
            <a:r>
              <a:rPr lang="en-US" sz="2400" dirty="0" smtClean="0">
                <a:solidFill>
                  <a:schemeClr val="bg1"/>
                </a:solidFill>
              </a:rPr>
              <a:t>Strongly Agree</a:t>
            </a:r>
            <a:endParaRPr lang="en-US" sz="2400" dirty="0">
              <a:solidFill>
                <a:schemeClr val="bg1"/>
              </a:solidFill>
            </a:endParaRPr>
          </a:p>
        </p:txBody>
      </p:sp>
      <p:sp>
        <p:nvSpPr>
          <p:cNvPr id="6" name="TextBox 5"/>
          <p:cNvSpPr txBox="1"/>
          <p:nvPr/>
        </p:nvSpPr>
        <p:spPr>
          <a:xfrm>
            <a:off x="5764472" y="3245741"/>
            <a:ext cx="2612765" cy="461665"/>
          </a:xfrm>
          <a:prstGeom prst="rect">
            <a:avLst/>
          </a:prstGeom>
          <a:noFill/>
        </p:spPr>
        <p:txBody>
          <a:bodyPr wrap="none" rtlCol="0">
            <a:spAutoFit/>
          </a:bodyPr>
          <a:lstStyle/>
          <a:p>
            <a:r>
              <a:rPr lang="en-US" sz="2400" dirty="0" smtClean="0">
                <a:solidFill>
                  <a:srgbClr val="FFFFFF"/>
                </a:solidFill>
              </a:rPr>
              <a:t>Strongly Disagree</a:t>
            </a:r>
            <a:endParaRPr lang="en-US" sz="2400" dirty="0">
              <a:solidFill>
                <a:srgbClr val="FFFFFF"/>
              </a:solidFill>
            </a:endParaRPr>
          </a:p>
        </p:txBody>
      </p:sp>
    </p:spTree>
    <p:extLst>
      <p:ext uri="{BB962C8B-B14F-4D97-AF65-F5344CB8AC3E}">
        <p14:creationId xmlns:p14="http://schemas.microsoft.com/office/powerpoint/2010/main" val="2719646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smtClean="0"/>
              <a:t>Poverty causes violence</a:t>
            </a:r>
            <a:endParaRPr lang="en-US" sz="4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92281" y="3887672"/>
            <a:ext cx="6344286" cy="1601241"/>
          </a:xfrm>
          <a:prstGeom prst="rect">
            <a:avLst/>
          </a:prstGeom>
          <a:noFill/>
          <a:ln>
            <a:noFill/>
          </a:ln>
        </p:spPr>
      </p:pic>
      <p:sp>
        <p:nvSpPr>
          <p:cNvPr id="5" name="TextBox 4"/>
          <p:cNvSpPr txBox="1"/>
          <p:nvPr/>
        </p:nvSpPr>
        <p:spPr>
          <a:xfrm>
            <a:off x="765174" y="3245741"/>
            <a:ext cx="2228645" cy="461665"/>
          </a:xfrm>
          <a:prstGeom prst="rect">
            <a:avLst/>
          </a:prstGeom>
          <a:noFill/>
        </p:spPr>
        <p:txBody>
          <a:bodyPr wrap="none" rtlCol="0">
            <a:spAutoFit/>
          </a:bodyPr>
          <a:lstStyle/>
          <a:p>
            <a:r>
              <a:rPr lang="en-US" sz="2400" dirty="0" smtClean="0">
                <a:solidFill>
                  <a:schemeClr val="bg1"/>
                </a:solidFill>
              </a:rPr>
              <a:t>Strongly Agree</a:t>
            </a:r>
            <a:endParaRPr lang="en-US" sz="2400" dirty="0">
              <a:solidFill>
                <a:schemeClr val="bg1"/>
              </a:solidFill>
            </a:endParaRPr>
          </a:p>
        </p:txBody>
      </p:sp>
      <p:sp>
        <p:nvSpPr>
          <p:cNvPr id="6" name="TextBox 5"/>
          <p:cNvSpPr txBox="1"/>
          <p:nvPr/>
        </p:nvSpPr>
        <p:spPr>
          <a:xfrm>
            <a:off x="5764472" y="3245741"/>
            <a:ext cx="2612765" cy="461665"/>
          </a:xfrm>
          <a:prstGeom prst="rect">
            <a:avLst/>
          </a:prstGeom>
          <a:noFill/>
        </p:spPr>
        <p:txBody>
          <a:bodyPr wrap="none" rtlCol="0">
            <a:spAutoFit/>
          </a:bodyPr>
          <a:lstStyle/>
          <a:p>
            <a:r>
              <a:rPr lang="en-US" sz="2400" dirty="0" smtClean="0">
                <a:solidFill>
                  <a:srgbClr val="FFFFFF"/>
                </a:solidFill>
              </a:rPr>
              <a:t>Strongly Disagree</a:t>
            </a:r>
            <a:endParaRPr lang="en-US" sz="2400" dirty="0">
              <a:solidFill>
                <a:srgbClr val="FFFFFF"/>
              </a:solidFill>
            </a:endParaRPr>
          </a:p>
        </p:txBody>
      </p:sp>
    </p:spTree>
    <p:extLst>
      <p:ext uri="{BB962C8B-B14F-4D97-AF65-F5344CB8AC3E}">
        <p14:creationId xmlns:p14="http://schemas.microsoft.com/office/powerpoint/2010/main" val="323980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smtClean="0"/>
              <a:t>Only a government can solve the problems in a community</a:t>
            </a:r>
            <a:endParaRPr lang="en-US" sz="4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92281" y="3887672"/>
            <a:ext cx="6344286" cy="1601241"/>
          </a:xfrm>
          <a:prstGeom prst="rect">
            <a:avLst/>
          </a:prstGeom>
          <a:noFill/>
          <a:ln>
            <a:noFill/>
          </a:ln>
        </p:spPr>
      </p:pic>
      <p:sp>
        <p:nvSpPr>
          <p:cNvPr id="5" name="TextBox 4"/>
          <p:cNvSpPr txBox="1"/>
          <p:nvPr/>
        </p:nvSpPr>
        <p:spPr>
          <a:xfrm>
            <a:off x="765174" y="3245741"/>
            <a:ext cx="2228645" cy="461665"/>
          </a:xfrm>
          <a:prstGeom prst="rect">
            <a:avLst/>
          </a:prstGeom>
          <a:noFill/>
        </p:spPr>
        <p:txBody>
          <a:bodyPr wrap="none" rtlCol="0">
            <a:spAutoFit/>
          </a:bodyPr>
          <a:lstStyle/>
          <a:p>
            <a:r>
              <a:rPr lang="en-US" sz="2400" dirty="0" smtClean="0">
                <a:solidFill>
                  <a:schemeClr val="bg1"/>
                </a:solidFill>
              </a:rPr>
              <a:t>Strongly Agree</a:t>
            </a:r>
            <a:endParaRPr lang="en-US" sz="2400" dirty="0">
              <a:solidFill>
                <a:schemeClr val="bg1"/>
              </a:solidFill>
            </a:endParaRPr>
          </a:p>
        </p:txBody>
      </p:sp>
      <p:sp>
        <p:nvSpPr>
          <p:cNvPr id="6" name="TextBox 5"/>
          <p:cNvSpPr txBox="1"/>
          <p:nvPr/>
        </p:nvSpPr>
        <p:spPr>
          <a:xfrm>
            <a:off x="5764472" y="3245741"/>
            <a:ext cx="2612765" cy="461665"/>
          </a:xfrm>
          <a:prstGeom prst="rect">
            <a:avLst/>
          </a:prstGeom>
          <a:noFill/>
        </p:spPr>
        <p:txBody>
          <a:bodyPr wrap="none" rtlCol="0">
            <a:spAutoFit/>
          </a:bodyPr>
          <a:lstStyle/>
          <a:p>
            <a:r>
              <a:rPr lang="en-US" sz="2400" dirty="0" smtClean="0">
                <a:solidFill>
                  <a:srgbClr val="FFFFFF"/>
                </a:solidFill>
              </a:rPr>
              <a:t>Strongly Disagree</a:t>
            </a:r>
            <a:endParaRPr lang="en-US" sz="2400" dirty="0">
              <a:solidFill>
                <a:srgbClr val="FFFFFF"/>
              </a:solidFill>
            </a:endParaRPr>
          </a:p>
        </p:txBody>
      </p:sp>
    </p:spTree>
    <p:extLst>
      <p:ext uri="{BB962C8B-B14F-4D97-AF65-F5344CB8AC3E}">
        <p14:creationId xmlns:p14="http://schemas.microsoft.com/office/powerpoint/2010/main" val="323980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smtClean="0"/>
              <a:t>Music can change a person’s life</a:t>
            </a:r>
            <a:endParaRPr lang="en-US" sz="4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92281" y="3887672"/>
            <a:ext cx="6344286" cy="1601241"/>
          </a:xfrm>
          <a:prstGeom prst="rect">
            <a:avLst/>
          </a:prstGeom>
          <a:noFill/>
          <a:ln>
            <a:noFill/>
          </a:ln>
        </p:spPr>
      </p:pic>
      <p:sp>
        <p:nvSpPr>
          <p:cNvPr id="5" name="TextBox 4"/>
          <p:cNvSpPr txBox="1"/>
          <p:nvPr/>
        </p:nvSpPr>
        <p:spPr>
          <a:xfrm>
            <a:off x="765174" y="3245741"/>
            <a:ext cx="2228645" cy="461665"/>
          </a:xfrm>
          <a:prstGeom prst="rect">
            <a:avLst/>
          </a:prstGeom>
          <a:noFill/>
        </p:spPr>
        <p:txBody>
          <a:bodyPr wrap="none" rtlCol="0">
            <a:spAutoFit/>
          </a:bodyPr>
          <a:lstStyle/>
          <a:p>
            <a:r>
              <a:rPr lang="en-US" sz="2400" dirty="0" smtClean="0">
                <a:solidFill>
                  <a:schemeClr val="bg1"/>
                </a:solidFill>
              </a:rPr>
              <a:t>Strongly Agree</a:t>
            </a:r>
            <a:endParaRPr lang="en-US" sz="2400" dirty="0">
              <a:solidFill>
                <a:schemeClr val="bg1"/>
              </a:solidFill>
            </a:endParaRPr>
          </a:p>
        </p:txBody>
      </p:sp>
      <p:sp>
        <p:nvSpPr>
          <p:cNvPr id="6" name="TextBox 5"/>
          <p:cNvSpPr txBox="1"/>
          <p:nvPr/>
        </p:nvSpPr>
        <p:spPr>
          <a:xfrm>
            <a:off x="5764472" y="3245741"/>
            <a:ext cx="2612765" cy="461665"/>
          </a:xfrm>
          <a:prstGeom prst="rect">
            <a:avLst/>
          </a:prstGeom>
          <a:noFill/>
        </p:spPr>
        <p:txBody>
          <a:bodyPr wrap="none" rtlCol="0">
            <a:spAutoFit/>
          </a:bodyPr>
          <a:lstStyle/>
          <a:p>
            <a:r>
              <a:rPr lang="en-US" sz="2400" dirty="0" smtClean="0">
                <a:solidFill>
                  <a:srgbClr val="FFFFFF"/>
                </a:solidFill>
              </a:rPr>
              <a:t>Strongly Disagree</a:t>
            </a:r>
            <a:endParaRPr lang="en-US" sz="2400" dirty="0">
              <a:solidFill>
                <a:srgbClr val="FFFFFF"/>
              </a:solidFill>
            </a:endParaRPr>
          </a:p>
        </p:txBody>
      </p:sp>
    </p:spTree>
    <p:extLst>
      <p:ext uri="{BB962C8B-B14F-4D97-AF65-F5344CB8AC3E}">
        <p14:creationId xmlns:p14="http://schemas.microsoft.com/office/powerpoint/2010/main" val="3239800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Favela Rising </a:t>
            </a:r>
            <a:r>
              <a:rPr lang="en-US" dirty="0"/>
              <a:t>B</a:t>
            </a:r>
            <a:r>
              <a:rPr lang="en-US" dirty="0" smtClean="0"/>
              <a:t>ackground </a:t>
            </a:r>
            <a:r>
              <a:rPr lang="en-US" dirty="0"/>
              <a:t>A</a:t>
            </a:r>
            <a:r>
              <a:rPr lang="en-US" dirty="0" smtClean="0"/>
              <a:t>rticle</a:t>
            </a:r>
            <a:endParaRPr lang="en-US" i="1" dirty="0"/>
          </a:p>
        </p:txBody>
      </p:sp>
      <p:sp>
        <p:nvSpPr>
          <p:cNvPr id="3" name="Content Placeholder 2"/>
          <p:cNvSpPr>
            <a:spLocks noGrp="1"/>
          </p:cNvSpPr>
          <p:nvPr>
            <p:ph idx="1"/>
          </p:nvPr>
        </p:nvSpPr>
        <p:spPr>
          <a:xfrm>
            <a:off x="765175" y="1897269"/>
            <a:ext cx="7612064" cy="4845091"/>
          </a:xfrm>
        </p:spPr>
        <p:txBody>
          <a:bodyPr>
            <a:normAutofit fontScale="92500" lnSpcReduction="10000"/>
          </a:bodyPr>
          <a:lstStyle/>
          <a:p>
            <a:r>
              <a:rPr lang="en-US" b="1" dirty="0">
                <a:effectLst/>
              </a:rPr>
              <a:t>Important Information to Note:</a:t>
            </a:r>
            <a:endParaRPr lang="en-US" dirty="0">
              <a:effectLst/>
            </a:endParaRPr>
          </a:p>
          <a:p>
            <a:pPr lvl="1"/>
            <a:r>
              <a:rPr lang="en-US" b="1" u="sng" dirty="0">
                <a:effectLst/>
              </a:rPr>
              <a:t>Switzerland</a:t>
            </a:r>
            <a:r>
              <a:rPr lang="en-US" b="1" dirty="0">
                <a:effectLst/>
              </a:rPr>
              <a:t> </a:t>
            </a:r>
            <a:r>
              <a:rPr lang="en-US" dirty="0">
                <a:effectLst/>
              </a:rPr>
              <a:t>is known as one of the richest, most equality-based nations in the world</a:t>
            </a:r>
          </a:p>
          <a:p>
            <a:pPr lvl="1"/>
            <a:r>
              <a:rPr lang="en-US" b="1" u="sng" dirty="0">
                <a:effectLst/>
              </a:rPr>
              <a:t>India</a:t>
            </a:r>
            <a:r>
              <a:rPr lang="en-US" b="1" dirty="0">
                <a:effectLst/>
              </a:rPr>
              <a:t> </a:t>
            </a:r>
            <a:r>
              <a:rPr lang="en-US" dirty="0">
                <a:effectLst/>
              </a:rPr>
              <a:t>is known as one of the poorest nations in the world. Here, the gap between rich and poor is huge, with people from different classes unable to change their station in life.</a:t>
            </a:r>
          </a:p>
          <a:p>
            <a:pPr lvl="1"/>
            <a:r>
              <a:rPr lang="en-US" b="1" u="sng" dirty="0">
                <a:effectLst/>
              </a:rPr>
              <a:t>Genocide</a:t>
            </a:r>
            <a:r>
              <a:rPr lang="en-US" b="1" dirty="0">
                <a:effectLst/>
              </a:rPr>
              <a:t>: </a:t>
            </a:r>
            <a:r>
              <a:rPr lang="en-US" dirty="0">
                <a:effectLst/>
              </a:rPr>
              <a:t>the deliberate killing of a large group of people, especially those of a particular ethnic group or nation.</a:t>
            </a:r>
          </a:p>
          <a:p>
            <a:pPr lvl="1"/>
            <a:r>
              <a:rPr lang="en-US" b="1" u="sng" dirty="0">
                <a:effectLst/>
              </a:rPr>
              <a:t>Social mobility</a:t>
            </a:r>
            <a:r>
              <a:rPr lang="en-US" b="1" dirty="0">
                <a:effectLst/>
              </a:rPr>
              <a:t>: </a:t>
            </a:r>
            <a:r>
              <a:rPr lang="en-US" dirty="0">
                <a:effectLst/>
              </a:rPr>
              <a:t>the ability of people to move from one social group to another. </a:t>
            </a:r>
            <a:endParaRPr lang="en-US" dirty="0" smtClean="0">
              <a:effectLst/>
            </a:endParaRPr>
          </a:p>
          <a:p>
            <a:pPr lvl="2"/>
            <a:r>
              <a:rPr lang="en-US" i="1" dirty="0" smtClean="0">
                <a:effectLst/>
              </a:rPr>
              <a:t>Example</a:t>
            </a:r>
            <a:r>
              <a:rPr lang="en-US" i="1" dirty="0">
                <a:effectLst/>
              </a:rPr>
              <a:t>: growing up in a poor environment, but working hard and ending up earning a high wage</a:t>
            </a:r>
            <a:endParaRPr lang="en-US" dirty="0">
              <a:effectLst/>
            </a:endParaRPr>
          </a:p>
          <a:p>
            <a:pPr lvl="1"/>
            <a:r>
              <a:rPr lang="en-US" b="1" u="sng" dirty="0">
                <a:effectLst/>
              </a:rPr>
              <a:t>Socioeconomic</a:t>
            </a:r>
            <a:r>
              <a:rPr lang="en-US" b="1" dirty="0">
                <a:effectLst/>
              </a:rPr>
              <a:t>: </a:t>
            </a:r>
            <a:r>
              <a:rPr lang="en-US" dirty="0">
                <a:effectLst/>
              </a:rPr>
              <a:t>relating to or concerned with the interaction of social and economic </a:t>
            </a:r>
            <a:r>
              <a:rPr lang="en-US" dirty="0" smtClean="0">
                <a:effectLst/>
              </a:rPr>
              <a:t>factors.</a:t>
            </a:r>
          </a:p>
          <a:p>
            <a:pPr lvl="2"/>
            <a:r>
              <a:rPr lang="en-US" i="1" dirty="0" smtClean="0">
                <a:effectLst/>
              </a:rPr>
              <a:t>Example</a:t>
            </a:r>
            <a:r>
              <a:rPr lang="en-US" i="1" dirty="0">
                <a:effectLst/>
              </a:rPr>
              <a:t>: race and class</a:t>
            </a:r>
            <a:endParaRPr lang="en-US" dirty="0">
              <a:effectLst/>
            </a:endParaRPr>
          </a:p>
          <a:p>
            <a:endParaRPr lang="en-US" dirty="0"/>
          </a:p>
        </p:txBody>
      </p:sp>
    </p:spTree>
    <p:extLst>
      <p:ext uri="{BB962C8B-B14F-4D97-AF65-F5344CB8AC3E}">
        <p14:creationId xmlns:p14="http://schemas.microsoft.com/office/powerpoint/2010/main" val="368293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377"/>
            <a:ext cx="6237114" cy="747889"/>
          </a:xfrm>
        </p:spPr>
        <p:txBody>
          <a:bodyPr/>
          <a:lstStyle/>
          <a:p>
            <a:r>
              <a:rPr lang="en-US" b="1" dirty="0" smtClean="0"/>
              <a:t>Seating Chart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7954462"/>
              </p:ext>
            </p:extLst>
          </p:nvPr>
        </p:nvGraphicFramePr>
        <p:xfrm>
          <a:off x="28221" y="1261532"/>
          <a:ext cx="2892777" cy="4481688"/>
        </p:xfrm>
        <a:graphic>
          <a:graphicData uri="http://schemas.openxmlformats.org/drawingml/2006/table">
            <a:tbl>
              <a:tblPr bandRow="1">
                <a:tableStyleId>{125E5076-3810-47DD-B79F-674D7AD40C01}</a:tableStyleId>
              </a:tblPr>
              <a:tblGrid>
                <a:gridCol w="964259"/>
                <a:gridCol w="964259"/>
                <a:gridCol w="964259"/>
              </a:tblGrid>
              <a:tr h="1493896">
                <a:tc>
                  <a:txBody>
                    <a:bodyPr/>
                    <a:lstStyle/>
                    <a:p>
                      <a:pPr algn="ctr"/>
                      <a:r>
                        <a:rPr lang="en-US" b="0" dirty="0" smtClean="0">
                          <a:solidFill>
                            <a:srgbClr val="000000"/>
                          </a:solidFill>
                        </a:rPr>
                        <a:t>Warren</a:t>
                      </a:r>
                      <a:r>
                        <a:rPr lang="en-US" b="0" dirty="0" smtClean="0">
                          <a:solidFill>
                            <a:schemeClr val="tx1"/>
                          </a:solidFill>
                        </a:rPr>
                        <a:t> Montgomery</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Xavier</a:t>
                      </a:r>
                      <a:r>
                        <a:rPr lang="en-US" sz="1800" baseline="0" dirty="0" smtClean="0">
                          <a:solidFill>
                            <a:srgbClr val="000000"/>
                          </a:solidFill>
                        </a:rPr>
                        <a:t> </a:t>
                      </a:r>
                      <a:r>
                        <a:rPr lang="en-US" sz="1800" baseline="0" dirty="0" err="1" smtClean="0">
                          <a:solidFill>
                            <a:srgbClr val="000000"/>
                          </a:solidFill>
                        </a:rPr>
                        <a:t>Rowlen</a:t>
                      </a:r>
                      <a:r>
                        <a:rPr lang="en-US" sz="1800" baseline="0" dirty="0" smtClean="0">
                          <a:solidFill>
                            <a:srgbClr val="000000"/>
                          </a:solidFill>
                        </a:rPr>
                        <a:t>-Davis</a:t>
                      </a:r>
                      <a:endParaRPr lang="en-US" sz="1800" dirty="0" smtClean="0">
                        <a:solidFill>
                          <a:srgbClr val="000000"/>
                        </a:solidFill>
                      </a:endParaRPr>
                    </a:p>
                    <a:p>
                      <a:pPr algn="ct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493896">
                <a:tc>
                  <a:txBody>
                    <a:bodyPr/>
                    <a:lstStyle/>
                    <a:p>
                      <a:pPr algn="ctr"/>
                      <a:r>
                        <a:rPr lang="en-US" sz="1700" b="0" dirty="0" smtClean="0">
                          <a:solidFill>
                            <a:schemeClr val="tx1"/>
                          </a:solidFill>
                        </a:rPr>
                        <a:t>Miles Torrey</a:t>
                      </a:r>
                      <a:endParaRPr lang="en-US" sz="1700"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b="0" dirty="0" err="1" smtClean="0">
                          <a:solidFill>
                            <a:schemeClr val="tx1"/>
                          </a:solidFill>
                        </a:rPr>
                        <a:t>Kaily</a:t>
                      </a:r>
                      <a:r>
                        <a:rPr lang="en-US" b="0" dirty="0" smtClean="0">
                          <a:solidFill>
                            <a:schemeClr val="tx1"/>
                          </a:solidFill>
                        </a:rPr>
                        <a:t> Rockwell</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b="0" dirty="0" smtClean="0">
                          <a:solidFill>
                            <a:schemeClr val="tx1"/>
                          </a:solidFill>
                        </a:rPr>
                        <a:t>Essence Winfield</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493896">
                <a:tc>
                  <a:txBody>
                    <a:bodyPr/>
                    <a:lstStyle/>
                    <a:p>
                      <a:pPr algn="ctr"/>
                      <a:r>
                        <a:rPr lang="en-US" b="0" dirty="0" err="1" smtClean="0">
                          <a:solidFill>
                            <a:schemeClr val="tx1"/>
                          </a:solidFill>
                        </a:rPr>
                        <a:t>Kyron</a:t>
                      </a:r>
                      <a:r>
                        <a:rPr lang="en-US" b="0" dirty="0" smtClean="0">
                          <a:solidFill>
                            <a:schemeClr val="tx1"/>
                          </a:solidFill>
                        </a:rPr>
                        <a:t> </a:t>
                      </a:r>
                      <a:r>
                        <a:rPr lang="en-US" b="0" dirty="0" err="1" smtClean="0">
                          <a:solidFill>
                            <a:schemeClr val="tx1"/>
                          </a:solidFill>
                        </a:rPr>
                        <a:t>Tappin</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b="0" dirty="0" smtClean="0">
                          <a:solidFill>
                            <a:schemeClr val="tx1"/>
                          </a:solidFill>
                        </a:rPr>
                        <a:t>Dustin Hansen</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sz="1700" b="0" dirty="0" smtClean="0">
                          <a:solidFill>
                            <a:schemeClr val="tx1"/>
                          </a:solidFill>
                        </a:rPr>
                        <a:t>Cory </a:t>
                      </a:r>
                      <a:r>
                        <a:rPr lang="en-US" sz="1700" b="0" dirty="0" err="1" smtClean="0">
                          <a:solidFill>
                            <a:schemeClr val="tx1"/>
                          </a:solidFill>
                        </a:rPr>
                        <a:t>Chanthaluxay</a:t>
                      </a:r>
                      <a:endParaRPr lang="en-US" sz="1700"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03823406"/>
              </p:ext>
            </p:extLst>
          </p:nvPr>
        </p:nvGraphicFramePr>
        <p:xfrm>
          <a:off x="2892778" y="4811888"/>
          <a:ext cx="6096000" cy="1848556"/>
        </p:xfrm>
        <a:graphic>
          <a:graphicData uri="http://schemas.openxmlformats.org/drawingml/2006/table">
            <a:tbl>
              <a:tblPr bandRow="1">
                <a:tableStyleId>{125E5076-3810-47DD-B79F-674D7AD40C01}</a:tableStyleId>
              </a:tblPr>
              <a:tblGrid>
                <a:gridCol w="1524000"/>
                <a:gridCol w="1524000"/>
                <a:gridCol w="1524000"/>
                <a:gridCol w="1524000"/>
              </a:tblGrid>
              <a:tr h="568396">
                <a:tc>
                  <a:txBody>
                    <a:bodyPr/>
                    <a:lstStyle/>
                    <a:p>
                      <a:pPr algn="ctr"/>
                      <a:r>
                        <a:rPr lang="en-US" dirty="0" smtClean="0">
                          <a:solidFill>
                            <a:srgbClr val="000000"/>
                          </a:solidFill>
                        </a:rPr>
                        <a:t>Daniel </a:t>
                      </a:r>
                      <a:r>
                        <a:rPr lang="en-US" dirty="0" err="1" smtClean="0">
                          <a:solidFill>
                            <a:srgbClr val="000000"/>
                          </a:solidFill>
                        </a:rPr>
                        <a:t>Strowmatt</a:t>
                      </a:r>
                      <a:endParaRPr lang="en-US" dirty="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err="1" smtClean="0">
                          <a:solidFill>
                            <a:srgbClr val="000000"/>
                          </a:solidFill>
                        </a:rPr>
                        <a:t>Shateya</a:t>
                      </a:r>
                      <a:r>
                        <a:rPr lang="en-US" dirty="0" smtClean="0">
                          <a:solidFill>
                            <a:srgbClr val="000000"/>
                          </a:solidFill>
                        </a:rPr>
                        <a:t> Jackson</a:t>
                      </a:r>
                      <a:endParaRPr lang="en-US" dirty="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000000"/>
                          </a:solidFill>
                        </a:rPr>
                        <a:t>Tatyonna</a:t>
                      </a:r>
                      <a:r>
                        <a:rPr lang="en-US" sz="1800" dirty="0" smtClean="0">
                          <a:solidFill>
                            <a:srgbClr val="000000"/>
                          </a:solidFill>
                        </a:rPr>
                        <a:t> Winn</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sz="1700" dirty="0" smtClean="0">
                          <a:solidFill>
                            <a:srgbClr val="000000"/>
                          </a:solidFill>
                        </a:rPr>
                        <a:t>Edgar </a:t>
                      </a:r>
                      <a:r>
                        <a:rPr lang="en-US" sz="1700" dirty="0" err="1" smtClean="0">
                          <a:solidFill>
                            <a:srgbClr val="000000"/>
                          </a:solidFill>
                        </a:rPr>
                        <a:t>Perales</a:t>
                      </a:r>
                      <a:endParaRPr lang="en-US" sz="1700" dirty="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568396">
                <a:tc>
                  <a:txBody>
                    <a:bodyPr/>
                    <a:lstStyle/>
                    <a:p>
                      <a:pPr algn="ctr"/>
                      <a:r>
                        <a:rPr lang="en-US" dirty="0" smtClean="0">
                          <a:solidFill>
                            <a:srgbClr val="000000"/>
                          </a:solidFill>
                        </a:rPr>
                        <a:t>Adam </a:t>
                      </a:r>
                      <a:r>
                        <a:rPr lang="en-US" dirty="0" err="1" smtClean="0">
                          <a:solidFill>
                            <a:srgbClr val="000000"/>
                          </a:solidFill>
                        </a:rPr>
                        <a:t>Padron</a:t>
                      </a:r>
                      <a:endParaRPr lang="en-US" dirty="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smtClean="0">
                          <a:solidFill>
                            <a:srgbClr val="000000"/>
                          </a:solidFill>
                        </a:rPr>
                        <a:t>Sarah</a:t>
                      </a:r>
                      <a:r>
                        <a:rPr lang="en-US" baseline="0" dirty="0" smtClean="0">
                          <a:solidFill>
                            <a:srgbClr val="000000"/>
                          </a:solidFill>
                        </a:rPr>
                        <a:t> Lowry</a:t>
                      </a:r>
                      <a:endParaRPr lang="en-US" dirty="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smtClean="0">
                          <a:solidFill>
                            <a:srgbClr val="000000"/>
                          </a:solidFill>
                        </a:rPr>
                        <a:t>Tim King</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sz="1800" dirty="0" err="1" smtClean="0">
                          <a:solidFill>
                            <a:srgbClr val="000000"/>
                          </a:solidFill>
                        </a:rPr>
                        <a:t>Damion</a:t>
                      </a:r>
                      <a:r>
                        <a:rPr lang="en-US" sz="1800" dirty="0" smtClean="0">
                          <a:solidFill>
                            <a:srgbClr val="000000"/>
                          </a:solidFill>
                        </a:rPr>
                        <a:t> Davis</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568396">
                <a:tc>
                  <a:txBody>
                    <a:bodyPr/>
                    <a:lstStyle/>
                    <a:p>
                      <a:pPr algn="ctr"/>
                      <a:endParaRPr lang="en-US" dirty="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aphicFrame>
        <p:nvGraphicFramePr>
          <p:cNvPr id="12" name="Content Placeholder 3"/>
          <p:cNvGraphicFramePr>
            <a:graphicFrameLocks/>
          </p:cNvGraphicFramePr>
          <p:nvPr>
            <p:extLst>
              <p:ext uri="{D42A27DB-BD31-4B8C-83A1-F6EECF244321}">
                <p14:modId xmlns:p14="http://schemas.microsoft.com/office/powerpoint/2010/main" val="1589044720"/>
              </p:ext>
            </p:extLst>
          </p:nvPr>
        </p:nvGraphicFramePr>
        <p:xfrm>
          <a:off x="6539092" y="214489"/>
          <a:ext cx="2449686" cy="4481688"/>
        </p:xfrm>
        <a:graphic>
          <a:graphicData uri="http://schemas.openxmlformats.org/drawingml/2006/table">
            <a:tbl>
              <a:tblPr bandRow="1">
                <a:tableStyleId>{125E5076-3810-47DD-B79F-674D7AD40C01}</a:tableStyleId>
              </a:tblPr>
              <a:tblGrid>
                <a:gridCol w="816562"/>
                <a:gridCol w="816562"/>
                <a:gridCol w="816562"/>
              </a:tblGrid>
              <a:tr h="1493896">
                <a:tc>
                  <a:txBody>
                    <a:bodyPr/>
                    <a:lstStyle/>
                    <a:p>
                      <a:pPr algn="ctr"/>
                      <a:r>
                        <a:rPr lang="en-US" dirty="0" smtClean="0">
                          <a:solidFill>
                            <a:srgbClr val="000000"/>
                          </a:solidFill>
                        </a:rPr>
                        <a:t>Tamara Woods</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0000"/>
                          </a:solidFill>
                        </a:rPr>
                        <a:t>Syd</a:t>
                      </a:r>
                      <a:r>
                        <a:rPr lang="en-US" dirty="0" smtClean="0">
                          <a:solidFill>
                            <a:srgbClr val="000000"/>
                          </a:solidFill>
                        </a:rPr>
                        <a:t> Davis</a:t>
                      </a:r>
                    </a:p>
                    <a:p>
                      <a:pPr algn="ct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493896">
                <a:tc>
                  <a:txBody>
                    <a:bodyPr/>
                    <a:lstStyle/>
                    <a:p>
                      <a:pPr algn="ctr"/>
                      <a:r>
                        <a:rPr lang="en-US" dirty="0" smtClean="0">
                          <a:solidFill>
                            <a:srgbClr val="000000"/>
                          </a:solidFill>
                        </a:rPr>
                        <a:t>Tori Mackey</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err="1" smtClean="0">
                          <a:solidFill>
                            <a:srgbClr val="000000"/>
                          </a:solidFill>
                        </a:rPr>
                        <a:t>Dontae</a:t>
                      </a:r>
                      <a:r>
                        <a:rPr lang="en-US" dirty="0" smtClean="0">
                          <a:solidFill>
                            <a:srgbClr val="000000"/>
                          </a:solidFill>
                        </a:rPr>
                        <a:t> Deere</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smtClean="0">
                          <a:solidFill>
                            <a:srgbClr val="000000"/>
                          </a:solidFill>
                        </a:rPr>
                        <a:t>Hans </a:t>
                      </a:r>
                      <a:r>
                        <a:rPr lang="en-US" dirty="0" err="1" smtClean="0">
                          <a:solidFill>
                            <a:srgbClr val="000000"/>
                          </a:solidFill>
                        </a:rPr>
                        <a:t>Amberg</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493896">
                <a:tc>
                  <a:txBody>
                    <a:bodyPr/>
                    <a:lstStyle/>
                    <a:p>
                      <a:pPr algn="ctr"/>
                      <a:r>
                        <a:rPr lang="en-US" dirty="0" smtClean="0">
                          <a:solidFill>
                            <a:srgbClr val="000000"/>
                          </a:solidFill>
                        </a:rPr>
                        <a:t>David </a:t>
                      </a:r>
                      <a:r>
                        <a:rPr lang="en-US" dirty="0" err="1" smtClean="0">
                          <a:solidFill>
                            <a:srgbClr val="000000"/>
                          </a:solidFill>
                        </a:rPr>
                        <a:t>Oliva</a:t>
                      </a:r>
                      <a:r>
                        <a:rPr lang="en-US" dirty="0" smtClean="0">
                          <a:solidFill>
                            <a:srgbClr val="000000"/>
                          </a:solidFill>
                        </a:rPr>
                        <a:t>-Contreras</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sz="1700" dirty="0" smtClean="0">
                          <a:solidFill>
                            <a:srgbClr val="000000"/>
                          </a:solidFill>
                        </a:rPr>
                        <a:t>Jordan Bender</a:t>
                      </a:r>
                      <a:endParaRPr lang="en-US" sz="1700"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smtClean="0">
                          <a:solidFill>
                            <a:srgbClr val="000000"/>
                          </a:solidFill>
                        </a:rPr>
                        <a:t>Daniel</a:t>
                      </a:r>
                      <a:r>
                        <a:rPr lang="en-US" baseline="0" dirty="0" smtClean="0">
                          <a:solidFill>
                            <a:srgbClr val="000000"/>
                          </a:solidFill>
                        </a:rPr>
                        <a:t> Bartley</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3619425" y="1003489"/>
            <a:ext cx="2067506" cy="369332"/>
          </a:xfrm>
          <a:prstGeom prst="rect">
            <a:avLst/>
          </a:prstGeom>
          <a:noFill/>
        </p:spPr>
        <p:txBody>
          <a:bodyPr wrap="none" rtlCol="0">
            <a:spAutoFit/>
          </a:bodyPr>
          <a:lstStyle/>
          <a:p>
            <a:r>
              <a:rPr lang="en-US" dirty="0" smtClean="0">
                <a:solidFill>
                  <a:srgbClr val="000000"/>
                </a:solidFill>
              </a:rPr>
              <a:t>Blackboard</a:t>
            </a:r>
            <a:r>
              <a:rPr lang="en-US" dirty="0" smtClean="0"/>
              <a:t> is here</a:t>
            </a:r>
            <a:endParaRPr lang="en-US" dirty="0"/>
          </a:p>
        </p:txBody>
      </p:sp>
    </p:spTree>
    <p:extLst>
      <p:ext uri="{BB962C8B-B14F-4D97-AF65-F5344CB8AC3E}">
        <p14:creationId xmlns:p14="http://schemas.microsoft.com/office/powerpoint/2010/main" val="38848766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377"/>
            <a:ext cx="6237114" cy="747889"/>
          </a:xfrm>
        </p:spPr>
        <p:txBody>
          <a:bodyPr/>
          <a:lstStyle/>
          <a:p>
            <a:r>
              <a:rPr lang="en-US" b="1" dirty="0" smtClean="0"/>
              <a:t>Seating Chart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8629862"/>
              </p:ext>
            </p:extLst>
          </p:nvPr>
        </p:nvGraphicFramePr>
        <p:xfrm>
          <a:off x="28221" y="1261532"/>
          <a:ext cx="2892777" cy="4481688"/>
        </p:xfrm>
        <a:graphic>
          <a:graphicData uri="http://schemas.openxmlformats.org/drawingml/2006/table">
            <a:tbl>
              <a:tblPr bandRow="1">
                <a:tableStyleId>{125E5076-3810-47DD-B79F-674D7AD40C01}</a:tableStyleId>
              </a:tblPr>
              <a:tblGrid>
                <a:gridCol w="964259"/>
                <a:gridCol w="964259"/>
                <a:gridCol w="964259"/>
              </a:tblGrid>
              <a:tr h="1493896">
                <a:tc>
                  <a:txBody>
                    <a:bodyPr/>
                    <a:lstStyle/>
                    <a:p>
                      <a:pPr algn="ctr"/>
                      <a:r>
                        <a:rPr lang="en-US" b="0" dirty="0" err="1" smtClean="0">
                          <a:solidFill>
                            <a:schemeClr val="tx1"/>
                          </a:solidFill>
                        </a:rPr>
                        <a:t>Alante</a:t>
                      </a:r>
                      <a:r>
                        <a:rPr lang="en-US" b="0" dirty="0" smtClean="0">
                          <a:solidFill>
                            <a:schemeClr val="tx1"/>
                          </a:solidFill>
                        </a:rPr>
                        <a:t> </a:t>
                      </a:r>
                      <a:r>
                        <a:rPr lang="en-US" b="0" dirty="0" err="1" smtClean="0">
                          <a:solidFill>
                            <a:schemeClr val="tx1"/>
                          </a:solidFill>
                        </a:rPr>
                        <a:t>Peete</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b="0" dirty="0" smtClean="0">
                          <a:solidFill>
                            <a:schemeClr val="tx1"/>
                          </a:solidFill>
                        </a:rPr>
                        <a:t>Raven Cooper</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493896">
                <a:tc>
                  <a:txBody>
                    <a:bodyPr/>
                    <a:lstStyle/>
                    <a:p>
                      <a:pPr algn="ctr"/>
                      <a:r>
                        <a:rPr lang="en-US" sz="1700" b="0" dirty="0" smtClean="0">
                          <a:solidFill>
                            <a:schemeClr val="tx1"/>
                          </a:solidFill>
                        </a:rPr>
                        <a:t>Josh Miller</a:t>
                      </a:r>
                      <a:endParaRPr lang="en-US" sz="1700"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b="0" dirty="0" smtClean="0">
                          <a:solidFill>
                            <a:schemeClr val="tx1"/>
                          </a:solidFill>
                        </a:rPr>
                        <a:t>Alex </a:t>
                      </a:r>
                      <a:r>
                        <a:rPr lang="en-US" b="0" dirty="0" err="1" smtClean="0">
                          <a:solidFill>
                            <a:schemeClr val="tx1"/>
                          </a:solidFill>
                        </a:rPr>
                        <a:t>Joffe</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b="0" dirty="0" smtClean="0">
                          <a:solidFill>
                            <a:schemeClr val="tx1"/>
                          </a:solidFill>
                        </a:rPr>
                        <a:t>Savannah McQueen</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493896">
                <a:tc>
                  <a:txBody>
                    <a:bodyPr/>
                    <a:lstStyle/>
                    <a:p>
                      <a:pPr algn="ctr"/>
                      <a:r>
                        <a:rPr lang="en-US" b="0" dirty="0" smtClean="0">
                          <a:solidFill>
                            <a:schemeClr val="tx1"/>
                          </a:solidFill>
                        </a:rPr>
                        <a:t>Mariah Martin</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b="0" dirty="0" err="1" smtClean="0">
                          <a:solidFill>
                            <a:schemeClr val="tx1"/>
                          </a:solidFill>
                        </a:rPr>
                        <a:t>Ndumiso</a:t>
                      </a:r>
                      <a:r>
                        <a:rPr lang="en-US" b="0" dirty="0" smtClean="0">
                          <a:solidFill>
                            <a:schemeClr val="tx1"/>
                          </a:solidFill>
                        </a:rPr>
                        <a:t> </a:t>
                      </a:r>
                      <a:r>
                        <a:rPr lang="en-US" b="0" dirty="0" err="1" smtClean="0">
                          <a:solidFill>
                            <a:schemeClr val="tx1"/>
                          </a:solidFill>
                        </a:rPr>
                        <a:t>Madela</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b="0" dirty="0" err="1" smtClean="0">
                          <a:solidFill>
                            <a:schemeClr val="tx1"/>
                          </a:solidFill>
                        </a:rPr>
                        <a:t>Nashawn</a:t>
                      </a:r>
                      <a:r>
                        <a:rPr lang="en-US" b="0" baseline="0" dirty="0" smtClean="0">
                          <a:solidFill>
                            <a:schemeClr val="tx1"/>
                          </a:solidFill>
                        </a:rPr>
                        <a:t> Robinson-Mack</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04037882"/>
              </p:ext>
            </p:extLst>
          </p:nvPr>
        </p:nvGraphicFramePr>
        <p:xfrm>
          <a:off x="2892778" y="4811888"/>
          <a:ext cx="6096000" cy="1848556"/>
        </p:xfrm>
        <a:graphic>
          <a:graphicData uri="http://schemas.openxmlformats.org/drawingml/2006/table">
            <a:tbl>
              <a:tblPr bandRow="1">
                <a:tableStyleId>{125E5076-3810-47DD-B79F-674D7AD40C01}</a:tableStyleId>
              </a:tblPr>
              <a:tblGrid>
                <a:gridCol w="1524000"/>
                <a:gridCol w="1524000"/>
                <a:gridCol w="1524000"/>
                <a:gridCol w="1524000"/>
              </a:tblGrid>
              <a:tr h="568396">
                <a:tc>
                  <a:txBody>
                    <a:bodyPr/>
                    <a:lstStyle/>
                    <a:p>
                      <a:pPr algn="ctr"/>
                      <a:r>
                        <a:rPr lang="en-US" dirty="0" smtClean="0">
                          <a:solidFill>
                            <a:srgbClr val="000000"/>
                          </a:solidFill>
                        </a:rPr>
                        <a:t>Alonzo Davis</a:t>
                      </a:r>
                      <a:endParaRPr lang="en-US" dirty="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smtClean="0">
                          <a:solidFill>
                            <a:srgbClr val="000000"/>
                          </a:solidFill>
                        </a:rPr>
                        <a:t>Matthew </a:t>
                      </a:r>
                      <a:r>
                        <a:rPr lang="en-US" dirty="0" err="1" smtClean="0">
                          <a:solidFill>
                            <a:srgbClr val="000000"/>
                          </a:solidFill>
                        </a:rPr>
                        <a:t>Niehans</a:t>
                      </a:r>
                      <a:endParaRPr lang="en-US" dirty="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Kyle Fisher</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sz="1700" dirty="0" smtClean="0">
                          <a:solidFill>
                            <a:srgbClr val="000000"/>
                          </a:solidFill>
                        </a:rPr>
                        <a:t>Fatima Romero</a:t>
                      </a:r>
                      <a:endParaRPr lang="en-US" sz="1700" dirty="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568396">
                <a:tc>
                  <a:txBody>
                    <a:bodyPr/>
                    <a:lstStyle/>
                    <a:p>
                      <a:pPr algn="ctr"/>
                      <a:r>
                        <a:rPr lang="en-US" dirty="0" smtClean="0">
                          <a:solidFill>
                            <a:srgbClr val="000000"/>
                          </a:solidFill>
                        </a:rPr>
                        <a:t>Cole Moore</a:t>
                      </a:r>
                      <a:endParaRPr lang="en-US" dirty="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smtClean="0">
                          <a:solidFill>
                            <a:srgbClr val="000000"/>
                          </a:solidFill>
                        </a:rPr>
                        <a:t>Chloe Smith</a:t>
                      </a:r>
                      <a:endParaRPr lang="en-US" dirty="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err="1" smtClean="0">
                          <a:solidFill>
                            <a:srgbClr val="000000"/>
                          </a:solidFill>
                        </a:rPr>
                        <a:t>Dajonia</a:t>
                      </a:r>
                      <a:r>
                        <a:rPr lang="en-US" dirty="0" smtClean="0">
                          <a:solidFill>
                            <a:srgbClr val="000000"/>
                          </a:solidFill>
                        </a:rPr>
                        <a:t> Nesbitt</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sz="1800" dirty="0" err="1" smtClean="0">
                          <a:solidFill>
                            <a:srgbClr val="000000"/>
                          </a:solidFill>
                        </a:rPr>
                        <a:t>Mystikal</a:t>
                      </a:r>
                      <a:r>
                        <a:rPr lang="en-US" sz="1800" baseline="0" dirty="0" smtClean="0">
                          <a:solidFill>
                            <a:srgbClr val="000000"/>
                          </a:solidFill>
                        </a:rPr>
                        <a:t> Suggs</a:t>
                      </a:r>
                      <a:endParaRPr lang="en-US" sz="1800" dirty="0" smtClean="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568396">
                <a:tc>
                  <a:txBody>
                    <a:bodyPr/>
                    <a:lstStyle/>
                    <a:p>
                      <a:pPr algn="ctr"/>
                      <a:r>
                        <a:rPr lang="en-US" dirty="0" err="1" smtClean="0">
                          <a:solidFill>
                            <a:srgbClr val="000000"/>
                          </a:solidFill>
                        </a:rPr>
                        <a:t>Shylloh</a:t>
                      </a:r>
                      <a:r>
                        <a:rPr lang="en-US" dirty="0" smtClean="0">
                          <a:solidFill>
                            <a:srgbClr val="000000"/>
                          </a:solidFill>
                        </a:rPr>
                        <a:t> Lee</a:t>
                      </a:r>
                      <a:endParaRPr lang="en-US" dirty="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aphicFrame>
        <p:nvGraphicFramePr>
          <p:cNvPr id="12" name="Content Placeholder 3"/>
          <p:cNvGraphicFramePr>
            <a:graphicFrameLocks/>
          </p:cNvGraphicFramePr>
          <p:nvPr>
            <p:extLst>
              <p:ext uri="{D42A27DB-BD31-4B8C-83A1-F6EECF244321}">
                <p14:modId xmlns:p14="http://schemas.microsoft.com/office/powerpoint/2010/main" val="4227491988"/>
              </p:ext>
            </p:extLst>
          </p:nvPr>
        </p:nvGraphicFramePr>
        <p:xfrm>
          <a:off x="6539092" y="214489"/>
          <a:ext cx="2449686" cy="4481688"/>
        </p:xfrm>
        <a:graphic>
          <a:graphicData uri="http://schemas.openxmlformats.org/drawingml/2006/table">
            <a:tbl>
              <a:tblPr bandRow="1">
                <a:tableStyleId>{125E5076-3810-47DD-B79F-674D7AD40C01}</a:tableStyleId>
              </a:tblPr>
              <a:tblGrid>
                <a:gridCol w="816562"/>
                <a:gridCol w="816562"/>
                <a:gridCol w="816562"/>
              </a:tblGrid>
              <a:tr h="1493896">
                <a:tc>
                  <a:txBody>
                    <a:bodyPr/>
                    <a:lstStyle/>
                    <a:p>
                      <a:pPr algn="ctr"/>
                      <a:r>
                        <a:rPr lang="en-US" dirty="0" smtClean="0">
                          <a:solidFill>
                            <a:srgbClr val="000000"/>
                          </a:solidFill>
                        </a:rPr>
                        <a:t>Emma </a:t>
                      </a:r>
                      <a:r>
                        <a:rPr lang="en-US" dirty="0" err="1" smtClean="0">
                          <a:solidFill>
                            <a:srgbClr val="000000"/>
                          </a:solidFill>
                        </a:rPr>
                        <a:t>Lacefield</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smtClean="0">
                          <a:solidFill>
                            <a:srgbClr val="000000"/>
                          </a:solidFill>
                        </a:rPr>
                        <a:t>Shelby Burgin</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err="1" smtClean="0">
                          <a:solidFill>
                            <a:srgbClr val="000000"/>
                          </a:solidFill>
                        </a:rPr>
                        <a:t>Ti’erykah</a:t>
                      </a:r>
                      <a:r>
                        <a:rPr lang="en-US" dirty="0" smtClean="0">
                          <a:solidFill>
                            <a:srgbClr val="000000"/>
                          </a:solidFill>
                        </a:rPr>
                        <a:t> Wells</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493896">
                <a:tc>
                  <a:txBody>
                    <a:bodyPr/>
                    <a:lstStyle/>
                    <a:p>
                      <a:pPr algn="ctr"/>
                      <a:r>
                        <a:rPr lang="en-US" dirty="0" smtClean="0">
                          <a:solidFill>
                            <a:srgbClr val="000000"/>
                          </a:solidFill>
                        </a:rPr>
                        <a:t>Naphtali Harris</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smtClean="0">
                          <a:solidFill>
                            <a:srgbClr val="000000"/>
                          </a:solidFill>
                        </a:rPr>
                        <a:t>Brendan Wells</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493896">
                <a:tc>
                  <a:txBody>
                    <a:bodyPr/>
                    <a:lstStyle/>
                    <a:p>
                      <a:pPr algn="ctr"/>
                      <a:r>
                        <a:rPr lang="en-US" dirty="0" err="1" smtClean="0">
                          <a:solidFill>
                            <a:srgbClr val="000000"/>
                          </a:solidFill>
                        </a:rPr>
                        <a:t>Niarbre</a:t>
                      </a:r>
                      <a:r>
                        <a:rPr lang="en-US" dirty="0" smtClean="0">
                          <a:solidFill>
                            <a:srgbClr val="000000"/>
                          </a:solidFill>
                        </a:rPr>
                        <a:t> Mitchell</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sz="1700" dirty="0" smtClean="0">
                          <a:solidFill>
                            <a:srgbClr val="000000"/>
                          </a:solidFill>
                        </a:rPr>
                        <a:t>Brandi Willis</a:t>
                      </a:r>
                      <a:endParaRPr lang="en-US" sz="1700"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err="1" smtClean="0">
                          <a:solidFill>
                            <a:srgbClr val="000000"/>
                          </a:solidFill>
                        </a:rPr>
                        <a:t>Zayah</a:t>
                      </a:r>
                      <a:r>
                        <a:rPr lang="en-US" dirty="0" smtClean="0">
                          <a:solidFill>
                            <a:srgbClr val="000000"/>
                          </a:solidFill>
                        </a:rPr>
                        <a:t> </a:t>
                      </a:r>
                      <a:r>
                        <a:rPr lang="en-US" dirty="0" err="1" smtClean="0">
                          <a:solidFill>
                            <a:srgbClr val="000000"/>
                          </a:solidFill>
                        </a:rPr>
                        <a:t>Cavette</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3619425" y="1003489"/>
            <a:ext cx="2067506" cy="369332"/>
          </a:xfrm>
          <a:prstGeom prst="rect">
            <a:avLst/>
          </a:prstGeom>
          <a:noFill/>
        </p:spPr>
        <p:txBody>
          <a:bodyPr wrap="none" rtlCol="0">
            <a:spAutoFit/>
          </a:bodyPr>
          <a:lstStyle/>
          <a:p>
            <a:r>
              <a:rPr lang="en-US" dirty="0" smtClean="0">
                <a:solidFill>
                  <a:srgbClr val="000000"/>
                </a:solidFill>
              </a:rPr>
              <a:t>Blackboard</a:t>
            </a:r>
            <a:r>
              <a:rPr lang="en-US" dirty="0" smtClean="0"/>
              <a:t> is here</a:t>
            </a:r>
            <a:endParaRPr lang="en-US" dirty="0"/>
          </a:p>
        </p:txBody>
      </p:sp>
    </p:spTree>
    <p:extLst>
      <p:ext uri="{BB962C8B-B14F-4D97-AF65-F5344CB8AC3E}">
        <p14:creationId xmlns:p14="http://schemas.microsoft.com/office/powerpoint/2010/main" val="37289607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377"/>
            <a:ext cx="6237114" cy="747889"/>
          </a:xfrm>
        </p:spPr>
        <p:txBody>
          <a:bodyPr/>
          <a:lstStyle/>
          <a:p>
            <a:r>
              <a:rPr lang="en-US" b="1" dirty="0" smtClean="0"/>
              <a:t>Seating Chart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5053361"/>
              </p:ext>
            </p:extLst>
          </p:nvPr>
        </p:nvGraphicFramePr>
        <p:xfrm>
          <a:off x="28221" y="1261532"/>
          <a:ext cx="2892777" cy="4481688"/>
        </p:xfrm>
        <a:graphic>
          <a:graphicData uri="http://schemas.openxmlformats.org/drawingml/2006/table">
            <a:tbl>
              <a:tblPr bandRow="1">
                <a:tableStyleId>{125E5076-3810-47DD-B79F-674D7AD40C01}</a:tableStyleId>
              </a:tblPr>
              <a:tblGrid>
                <a:gridCol w="964259"/>
                <a:gridCol w="964259"/>
                <a:gridCol w="964259"/>
              </a:tblGrid>
              <a:tr h="1493896">
                <a:tc>
                  <a:txBody>
                    <a:bodyPr/>
                    <a:lstStyle/>
                    <a:p>
                      <a:pPr algn="ctr"/>
                      <a:r>
                        <a:rPr lang="en-US" b="0" dirty="0" smtClean="0">
                          <a:solidFill>
                            <a:schemeClr val="tx1"/>
                          </a:solidFill>
                        </a:rPr>
                        <a:t>Vincent Edwards</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b="0" dirty="0" err="1" smtClean="0">
                          <a:solidFill>
                            <a:schemeClr val="tx1"/>
                          </a:solidFill>
                        </a:rPr>
                        <a:t>Terron</a:t>
                      </a:r>
                      <a:r>
                        <a:rPr lang="en-US" b="0" dirty="0" smtClean="0">
                          <a:solidFill>
                            <a:schemeClr val="tx1"/>
                          </a:solidFill>
                        </a:rPr>
                        <a:t> Miller</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493896">
                <a:tc>
                  <a:txBody>
                    <a:bodyPr/>
                    <a:lstStyle/>
                    <a:p>
                      <a:pPr algn="ctr"/>
                      <a:r>
                        <a:rPr lang="en-US" sz="1700" b="0" dirty="0" smtClean="0">
                          <a:solidFill>
                            <a:schemeClr val="tx1"/>
                          </a:solidFill>
                        </a:rPr>
                        <a:t>Josh Fuller</a:t>
                      </a:r>
                      <a:endParaRPr lang="en-US" sz="1700"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b="0" dirty="0" smtClean="0">
                          <a:solidFill>
                            <a:schemeClr val="tx1"/>
                          </a:solidFill>
                        </a:rPr>
                        <a:t>Brian King</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b="0" dirty="0" err="1" smtClean="0">
                          <a:solidFill>
                            <a:schemeClr val="tx1"/>
                          </a:solidFill>
                        </a:rPr>
                        <a:t>Zecharias</a:t>
                      </a:r>
                      <a:r>
                        <a:rPr lang="en-US" b="0" dirty="0" smtClean="0">
                          <a:solidFill>
                            <a:schemeClr val="tx1"/>
                          </a:solidFill>
                        </a:rPr>
                        <a:t> Hall</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493896">
                <a:tc>
                  <a:txBody>
                    <a:bodyPr/>
                    <a:lstStyle/>
                    <a:p>
                      <a:pPr algn="ctr"/>
                      <a:r>
                        <a:rPr lang="en-US" b="0" dirty="0" smtClean="0">
                          <a:solidFill>
                            <a:schemeClr val="tx1"/>
                          </a:solidFill>
                        </a:rPr>
                        <a:t>Matthew Dayton-Slade</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b="0" dirty="0" err="1" smtClean="0">
                          <a:solidFill>
                            <a:schemeClr val="tx1"/>
                          </a:solidFill>
                        </a:rPr>
                        <a:t>Deshanea</a:t>
                      </a:r>
                      <a:r>
                        <a:rPr lang="en-US" b="0" dirty="0" smtClean="0">
                          <a:solidFill>
                            <a:schemeClr val="tx1"/>
                          </a:solidFill>
                        </a:rPr>
                        <a:t> Wells</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b="0" dirty="0" smtClean="0">
                          <a:solidFill>
                            <a:schemeClr val="tx1"/>
                          </a:solidFill>
                        </a:rPr>
                        <a:t>Malcolm Thompson</a:t>
                      </a:r>
                      <a:endParaRPr lang="en-US" b="0" dirty="0">
                        <a:solidFill>
                          <a:schemeClr val="tx1"/>
                        </a:solidFill>
                      </a:endParaRPr>
                    </a:p>
                  </a:txBody>
                  <a:tcPr vert="vert27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26973110"/>
              </p:ext>
            </p:extLst>
          </p:nvPr>
        </p:nvGraphicFramePr>
        <p:xfrm>
          <a:off x="2892778" y="4811888"/>
          <a:ext cx="6096000" cy="1848556"/>
        </p:xfrm>
        <a:graphic>
          <a:graphicData uri="http://schemas.openxmlformats.org/drawingml/2006/table">
            <a:tbl>
              <a:tblPr bandRow="1">
                <a:tableStyleId>{125E5076-3810-47DD-B79F-674D7AD40C01}</a:tableStyleId>
              </a:tblPr>
              <a:tblGrid>
                <a:gridCol w="1524000"/>
                <a:gridCol w="1524000"/>
                <a:gridCol w="1524000"/>
                <a:gridCol w="1524000"/>
              </a:tblGrid>
              <a:tr h="568396">
                <a:tc>
                  <a:txBody>
                    <a:bodyPr/>
                    <a:lstStyle/>
                    <a:p>
                      <a:pPr algn="ctr"/>
                      <a:r>
                        <a:rPr lang="en-US" dirty="0" smtClean="0">
                          <a:solidFill>
                            <a:srgbClr val="000000"/>
                          </a:solidFill>
                        </a:rPr>
                        <a:t>Isaiah</a:t>
                      </a:r>
                      <a:r>
                        <a:rPr lang="en-US" baseline="0" dirty="0" smtClean="0">
                          <a:solidFill>
                            <a:srgbClr val="000000"/>
                          </a:solidFill>
                        </a:rPr>
                        <a:t> D-B</a:t>
                      </a:r>
                      <a:endParaRPr lang="en-US" dirty="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Cameron Cradle</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Brandon Smith</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sz="1700" dirty="0" err="1" smtClean="0">
                          <a:solidFill>
                            <a:srgbClr val="000000"/>
                          </a:solidFill>
                        </a:rPr>
                        <a:t>Kashira</a:t>
                      </a:r>
                      <a:r>
                        <a:rPr lang="en-US" sz="1700" dirty="0" smtClean="0">
                          <a:solidFill>
                            <a:srgbClr val="000000"/>
                          </a:solidFill>
                        </a:rPr>
                        <a:t> Moore</a:t>
                      </a:r>
                      <a:endParaRPr lang="en-US" sz="1700" dirty="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568396">
                <a:tc>
                  <a:txBody>
                    <a:bodyPr/>
                    <a:lstStyle/>
                    <a:p>
                      <a:pPr algn="ctr"/>
                      <a:r>
                        <a:rPr lang="en-US" dirty="0" err="1" smtClean="0">
                          <a:solidFill>
                            <a:srgbClr val="000000"/>
                          </a:solidFill>
                        </a:rPr>
                        <a:t>Kasjia</a:t>
                      </a:r>
                      <a:r>
                        <a:rPr lang="en-US" dirty="0" smtClean="0">
                          <a:solidFill>
                            <a:srgbClr val="000000"/>
                          </a:solidFill>
                        </a:rPr>
                        <a:t> Simmons</a:t>
                      </a:r>
                      <a:endParaRPr lang="en-US" dirty="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Matthew Tharp</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smtClean="0">
                          <a:solidFill>
                            <a:srgbClr val="000000"/>
                          </a:solidFill>
                        </a:rPr>
                        <a:t>Maritza Rodriguez</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sz="1800" dirty="0" err="1" smtClean="0">
                          <a:solidFill>
                            <a:srgbClr val="000000"/>
                          </a:solidFill>
                        </a:rPr>
                        <a:t>Rayshon</a:t>
                      </a:r>
                      <a:r>
                        <a:rPr lang="en-US" sz="1800" dirty="0" smtClean="0">
                          <a:solidFill>
                            <a:srgbClr val="000000"/>
                          </a:solidFill>
                        </a:rPr>
                        <a:t> Hutchinson</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5683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0000"/>
                          </a:solidFill>
                        </a:rPr>
                        <a:t>Kole</a:t>
                      </a:r>
                      <a:r>
                        <a:rPr lang="en-US" dirty="0" smtClean="0">
                          <a:solidFill>
                            <a:srgbClr val="000000"/>
                          </a:solidFill>
                        </a:rPr>
                        <a:t> Todd</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aphicFrame>
        <p:nvGraphicFramePr>
          <p:cNvPr id="12" name="Content Placeholder 3"/>
          <p:cNvGraphicFramePr>
            <a:graphicFrameLocks/>
          </p:cNvGraphicFramePr>
          <p:nvPr>
            <p:extLst>
              <p:ext uri="{D42A27DB-BD31-4B8C-83A1-F6EECF244321}">
                <p14:modId xmlns:p14="http://schemas.microsoft.com/office/powerpoint/2010/main" val="2398967157"/>
              </p:ext>
            </p:extLst>
          </p:nvPr>
        </p:nvGraphicFramePr>
        <p:xfrm>
          <a:off x="6539092" y="214489"/>
          <a:ext cx="2449686" cy="4481688"/>
        </p:xfrm>
        <a:graphic>
          <a:graphicData uri="http://schemas.openxmlformats.org/drawingml/2006/table">
            <a:tbl>
              <a:tblPr bandRow="1">
                <a:tableStyleId>{125E5076-3810-47DD-B79F-674D7AD40C01}</a:tableStyleId>
              </a:tblPr>
              <a:tblGrid>
                <a:gridCol w="816562"/>
                <a:gridCol w="816562"/>
                <a:gridCol w="816562"/>
              </a:tblGrid>
              <a:tr h="1493896">
                <a:tc>
                  <a:txBody>
                    <a:bodyPr/>
                    <a:lstStyle/>
                    <a:p>
                      <a:pPr algn="ctr"/>
                      <a:r>
                        <a:rPr lang="en-US" dirty="0" smtClean="0">
                          <a:solidFill>
                            <a:srgbClr val="000000"/>
                          </a:solidFill>
                        </a:rPr>
                        <a:t>Fernando </a:t>
                      </a:r>
                      <a:r>
                        <a:rPr lang="en-US" dirty="0" err="1" smtClean="0">
                          <a:solidFill>
                            <a:srgbClr val="000000"/>
                          </a:solidFill>
                        </a:rPr>
                        <a:t>Magdelano</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smtClean="0">
                          <a:solidFill>
                            <a:srgbClr val="000000"/>
                          </a:solidFill>
                        </a:rPr>
                        <a:t>Susana Antonia</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err="1" smtClean="0">
                          <a:solidFill>
                            <a:srgbClr val="000000"/>
                          </a:solidFill>
                        </a:rPr>
                        <a:t>Isaias</a:t>
                      </a:r>
                      <a:r>
                        <a:rPr lang="en-US" dirty="0" smtClean="0">
                          <a:solidFill>
                            <a:srgbClr val="000000"/>
                          </a:solidFill>
                        </a:rPr>
                        <a:t> </a:t>
                      </a:r>
                      <a:r>
                        <a:rPr lang="en-US" dirty="0" err="1" smtClean="0">
                          <a:solidFill>
                            <a:srgbClr val="000000"/>
                          </a:solidFill>
                        </a:rPr>
                        <a:t>Perales</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493896">
                <a:tc>
                  <a:txBody>
                    <a:bodyPr/>
                    <a:lstStyle/>
                    <a:p>
                      <a:pPr algn="ctr"/>
                      <a:r>
                        <a:rPr lang="en-US" dirty="0" smtClean="0">
                          <a:solidFill>
                            <a:srgbClr val="000000"/>
                          </a:solidFill>
                        </a:rPr>
                        <a:t>Alexander Marlow</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smtClean="0">
                          <a:solidFill>
                            <a:srgbClr val="000000"/>
                          </a:solidFill>
                        </a:rPr>
                        <a:t>Josefina </a:t>
                      </a:r>
                      <a:r>
                        <a:rPr lang="en-US" dirty="0" err="1" smtClean="0">
                          <a:solidFill>
                            <a:srgbClr val="000000"/>
                          </a:solidFill>
                        </a:rPr>
                        <a:t>Figuerosa</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b="0" dirty="0" err="1" smtClean="0">
                          <a:solidFill>
                            <a:schemeClr val="tx1"/>
                          </a:solidFill>
                        </a:rPr>
                        <a:t>Vontice</a:t>
                      </a:r>
                      <a:r>
                        <a:rPr lang="en-US" b="0" dirty="0" smtClean="0">
                          <a:solidFill>
                            <a:schemeClr val="tx1"/>
                          </a:solidFill>
                        </a:rPr>
                        <a:t> </a:t>
                      </a:r>
                      <a:r>
                        <a:rPr lang="en-US" b="0" dirty="0" err="1" smtClean="0">
                          <a:solidFill>
                            <a:schemeClr val="tx1"/>
                          </a:solidFill>
                        </a:rPr>
                        <a:t>Minneman</a:t>
                      </a:r>
                      <a:endParaRPr lang="en-US" b="0" dirty="0">
                        <a:solidFill>
                          <a:schemeClr val="tx1"/>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493896">
                <a:tc>
                  <a:txBody>
                    <a:bodyPr/>
                    <a:lstStyle/>
                    <a:p>
                      <a:pPr algn="ctr"/>
                      <a:r>
                        <a:rPr lang="en-US" dirty="0" smtClean="0">
                          <a:solidFill>
                            <a:srgbClr val="000000"/>
                          </a:solidFill>
                        </a:rPr>
                        <a:t>Brittany McClain</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sz="1700" dirty="0" err="1" smtClean="0">
                          <a:solidFill>
                            <a:srgbClr val="000000"/>
                          </a:solidFill>
                        </a:rPr>
                        <a:t>Yesenia</a:t>
                      </a:r>
                      <a:r>
                        <a:rPr lang="en-US" sz="1700" dirty="0" smtClean="0">
                          <a:solidFill>
                            <a:srgbClr val="000000"/>
                          </a:solidFill>
                        </a:rPr>
                        <a:t> Hernandez</a:t>
                      </a:r>
                      <a:endParaRPr lang="en-US" sz="1700"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dirty="0" smtClean="0">
                          <a:solidFill>
                            <a:srgbClr val="000000"/>
                          </a:solidFill>
                        </a:rPr>
                        <a:t>Isaac Moore</a:t>
                      </a:r>
                      <a:endParaRPr lang="en-US" dirty="0">
                        <a:solidFill>
                          <a:srgbClr val="000000"/>
                        </a:solidFill>
                      </a:endParaRPr>
                    </a:p>
                  </a:txBody>
                  <a:tcPr vert="vert">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3619425" y="1003489"/>
            <a:ext cx="2067506" cy="369332"/>
          </a:xfrm>
          <a:prstGeom prst="rect">
            <a:avLst/>
          </a:prstGeom>
          <a:noFill/>
        </p:spPr>
        <p:txBody>
          <a:bodyPr wrap="none" rtlCol="0">
            <a:spAutoFit/>
          </a:bodyPr>
          <a:lstStyle/>
          <a:p>
            <a:r>
              <a:rPr lang="en-US" dirty="0" smtClean="0">
                <a:solidFill>
                  <a:srgbClr val="000000"/>
                </a:solidFill>
              </a:rPr>
              <a:t>Blackboard</a:t>
            </a:r>
            <a:r>
              <a:rPr lang="en-US" dirty="0" smtClean="0"/>
              <a:t> is here</a:t>
            </a:r>
            <a:endParaRPr lang="en-US" dirty="0"/>
          </a:p>
        </p:txBody>
      </p:sp>
    </p:spTree>
    <p:extLst>
      <p:ext uri="{BB962C8B-B14F-4D97-AF65-F5344CB8AC3E}">
        <p14:creationId xmlns:p14="http://schemas.microsoft.com/office/powerpoint/2010/main" val="37289607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Brazil: What do we know?</a:t>
            </a:r>
            <a:endParaRPr lang="en-US" dirty="0"/>
          </a:p>
        </p:txBody>
      </p:sp>
      <p:pic>
        <p:nvPicPr>
          <p:cNvPr id="4" name="Picture 3"/>
          <p:cNvPicPr>
            <a:picLocks noChangeAspect="1"/>
          </p:cNvPicPr>
          <p:nvPr/>
        </p:nvPicPr>
        <p:blipFill>
          <a:blip r:embed="rId2"/>
          <a:stretch>
            <a:fillRect/>
          </a:stretch>
        </p:blipFill>
        <p:spPr>
          <a:xfrm>
            <a:off x="595751" y="2897484"/>
            <a:ext cx="3700691" cy="2590484"/>
          </a:xfrm>
          <a:prstGeom prst="rect">
            <a:avLst/>
          </a:prstGeom>
        </p:spPr>
      </p:pic>
      <p:pic>
        <p:nvPicPr>
          <p:cNvPr id="5" name="Picture 4"/>
          <p:cNvPicPr>
            <a:picLocks noChangeAspect="1"/>
          </p:cNvPicPr>
          <p:nvPr/>
        </p:nvPicPr>
        <p:blipFill>
          <a:blip r:embed="rId3"/>
          <a:stretch>
            <a:fillRect/>
          </a:stretch>
        </p:blipFill>
        <p:spPr>
          <a:xfrm>
            <a:off x="5199107" y="2247616"/>
            <a:ext cx="3429000" cy="3429000"/>
          </a:xfrm>
          <a:prstGeom prst="rect">
            <a:avLst/>
          </a:prstGeom>
        </p:spPr>
      </p:pic>
    </p:spTree>
    <p:extLst>
      <p:ext uri="{BB962C8B-B14F-4D97-AF65-F5344CB8AC3E}">
        <p14:creationId xmlns:p14="http://schemas.microsoft.com/office/powerpoint/2010/main" val="3485313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Brazil: What do we know?</a:t>
            </a:r>
            <a:endParaRPr lang="en-US" dirty="0"/>
          </a:p>
        </p:txBody>
      </p:sp>
      <p:pic>
        <p:nvPicPr>
          <p:cNvPr id="4" name="Picture 3"/>
          <p:cNvPicPr>
            <a:picLocks noChangeAspect="1"/>
          </p:cNvPicPr>
          <p:nvPr/>
        </p:nvPicPr>
        <p:blipFill>
          <a:blip r:embed="rId2"/>
          <a:stretch>
            <a:fillRect/>
          </a:stretch>
        </p:blipFill>
        <p:spPr>
          <a:xfrm>
            <a:off x="203810" y="1736993"/>
            <a:ext cx="3449087" cy="2220350"/>
          </a:xfrm>
          <a:prstGeom prst="rect">
            <a:avLst/>
          </a:prstGeom>
        </p:spPr>
      </p:pic>
      <p:pic>
        <p:nvPicPr>
          <p:cNvPr id="5" name="Picture 4"/>
          <p:cNvPicPr>
            <a:picLocks noChangeAspect="1"/>
          </p:cNvPicPr>
          <p:nvPr/>
        </p:nvPicPr>
        <p:blipFill>
          <a:blip r:embed="rId3"/>
          <a:stretch>
            <a:fillRect/>
          </a:stretch>
        </p:blipFill>
        <p:spPr>
          <a:xfrm>
            <a:off x="4442142" y="1736993"/>
            <a:ext cx="3935095" cy="2624733"/>
          </a:xfrm>
          <a:prstGeom prst="rect">
            <a:avLst/>
          </a:prstGeom>
        </p:spPr>
      </p:pic>
      <p:pic>
        <p:nvPicPr>
          <p:cNvPr id="6" name="Picture 5"/>
          <p:cNvPicPr>
            <a:picLocks noChangeAspect="1"/>
          </p:cNvPicPr>
          <p:nvPr/>
        </p:nvPicPr>
        <p:blipFill>
          <a:blip r:embed="rId4"/>
          <a:stretch>
            <a:fillRect/>
          </a:stretch>
        </p:blipFill>
        <p:spPr>
          <a:xfrm>
            <a:off x="4661451" y="4060022"/>
            <a:ext cx="4482549" cy="2797978"/>
          </a:xfrm>
          <a:prstGeom prst="rect">
            <a:avLst/>
          </a:prstGeom>
        </p:spPr>
      </p:pic>
      <p:pic>
        <p:nvPicPr>
          <p:cNvPr id="7" name="Picture 6"/>
          <p:cNvPicPr>
            <a:picLocks noChangeAspect="1"/>
          </p:cNvPicPr>
          <p:nvPr/>
        </p:nvPicPr>
        <p:blipFill>
          <a:blip r:embed="rId5"/>
          <a:stretch>
            <a:fillRect/>
          </a:stretch>
        </p:blipFill>
        <p:spPr>
          <a:xfrm>
            <a:off x="203810" y="4300798"/>
            <a:ext cx="4813044" cy="2139131"/>
          </a:xfrm>
          <a:prstGeom prst="rect">
            <a:avLst/>
          </a:prstGeom>
        </p:spPr>
      </p:pic>
    </p:spTree>
    <p:extLst>
      <p:ext uri="{BB962C8B-B14F-4D97-AF65-F5344CB8AC3E}">
        <p14:creationId xmlns:p14="http://schemas.microsoft.com/office/powerpoint/2010/main" val="98378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did you know…</a:t>
            </a:r>
            <a:endParaRPr lang="en-US" dirty="0"/>
          </a:p>
        </p:txBody>
      </p:sp>
      <p:sp>
        <p:nvSpPr>
          <p:cNvPr id="3" name="Content Placeholder 2"/>
          <p:cNvSpPr>
            <a:spLocks noGrp="1"/>
          </p:cNvSpPr>
          <p:nvPr>
            <p:ph idx="1"/>
          </p:nvPr>
        </p:nvSpPr>
        <p:spPr>
          <a:xfrm>
            <a:off x="765175" y="2070847"/>
            <a:ext cx="7612064" cy="971056"/>
          </a:xfrm>
        </p:spPr>
        <p:txBody>
          <a:bodyPr/>
          <a:lstStyle/>
          <a:p>
            <a:r>
              <a:rPr lang="en-US" dirty="0" smtClean="0"/>
              <a:t>Brazil has the </a:t>
            </a:r>
            <a:r>
              <a:rPr lang="en-US" b="1" dirty="0" smtClean="0"/>
              <a:t>third</a:t>
            </a:r>
            <a:r>
              <a:rPr lang="en-US" dirty="0" smtClean="0"/>
              <a:t> highest murder rate in the world.</a:t>
            </a:r>
            <a:endParaRPr lang="en-US" dirty="0"/>
          </a:p>
        </p:txBody>
      </p:sp>
      <p:pic>
        <p:nvPicPr>
          <p:cNvPr id="4" name="Picture 3"/>
          <p:cNvPicPr>
            <a:picLocks noChangeAspect="1"/>
          </p:cNvPicPr>
          <p:nvPr/>
        </p:nvPicPr>
        <p:blipFill>
          <a:blip r:embed="rId2"/>
          <a:stretch>
            <a:fillRect/>
          </a:stretch>
        </p:blipFill>
        <p:spPr>
          <a:xfrm>
            <a:off x="1875545" y="2921145"/>
            <a:ext cx="5116696" cy="3649352"/>
          </a:xfrm>
          <a:prstGeom prst="rect">
            <a:avLst/>
          </a:prstGeom>
        </p:spPr>
      </p:pic>
    </p:spTree>
    <p:extLst>
      <p:ext uri="{BB962C8B-B14F-4D97-AF65-F5344CB8AC3E}">
        <p14:creationId xmlns:p14="http://schemas.microsoft.com/office/powerpoint/2010/main" val="43444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did you know…</a:t>
            </a:r>
            <a:endParaRPr lang="en-US" dirty="0"/>
          </a:p>
        </p:txBody>
      </p:sp>
      <p:sp>
        <p:nvSpPr>
          <p:cNvPr id="3" name="Content Placeholder 2"/>
          <p:cNvSpPr>
            <a:spLocks noGrp="1"/>
          </p:cNvSpPr>
          <p:nvPr>
            <p:ph idx="1"/>
          </p:nvPr>
        </p:nvSpPr>
        <p:spPr>
          <a:xfrm>
            <a:off x="765175" y="2070847"/>
            <a:ext cx="7612064" cy="688818"/>
          </a:xfrm>
        </p:spPr>
        <p:txBody>
          <a:bodyPr>
            <a:normAutofit fontScale="92500"/>
          </a:bodyPr>
          <a:lstStyle/>
          <a:p>
            <a:r>
              <a:rPr lang="en-US" dirty="0" smtClean="0"/>
              <a:t>Here’s a comparison between US and Brazilian cities</a:t>
            </a:r>
            <a:endParaRPr lang="en-US" dirty="0"/>
          </a:p>
        </p:txBody>
      </p:sp>
      <p:pic>
        <p:nvPicPr>
          <p:cNvPr id="9" name="Picture 8" descr="Homicide Rates 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917" y="2759665"/>
            <a:ext cx="3904670" cy="3942396"/>
          </a:xfrm>
          <a:prstGeom prst="rect">
            <a:avLst/>
          </a:prstGeom>
        </p:spPr>
      </p:pic>
    </p:spTree>
    <p:extLst>
      <p:ext uri="{BB962C8B-B14F-4D97-AF65-F5344CB8AC3E}">
        <p14:creationId xmlns:p14="http://schemas.microsoft.com/office/powerpoint/2010/main" val="2583974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Favela Rising</a:t>
            </a:r>
            <a:endParaRPr lang="en-US" i="1" dirty="0"/>
          </a:p>
        </p:txBody>
      </p:sp>
      <p:sp>
        <p:nvSpPr>
          <p:cNvPr id="3" name="Content Placeholder 2"/>
          <p:cNvSpPr>
            <a:spLocks noGrp="1"/>
          </p:cNvSpPr>
          <p:nvPr>
            <p:ph idx="1"/>
          </p:nvPr>
        </p:nvSpPr>
        <p:spPr>
          <a:xfrm>
            <a:off x="765175" y="1746088"/>
            <a:ext cx="7612064" cy="4182035"/>
          </a:xfrm>
        </p:spPr>
        <p:txBody>
          <a:bodyPr/>
          <a:lstStyle/>
          <a:p>
            <a:r>
              <a:rPr lang="en-US" dirty="0" smtClean="0"/>
              <a:t>To explore these issues in Brazilian society we will watch the film </a:t>
            </a:r>
            <a:r>
              <a:rPr lang="en-US" i="1" dirty="0" smtClean="0"/>
              <a:t>Favela Rising</a:t>
            </a:r>
            <a:r>
              <a:rPr lang="en-US" dirty="0" smtClean="0"/>
              <a:t>, a documentary which follows an ex-drug trafficker who aims to use music to better the lives of people in Brazilian “Favelas” (Shantytowns).</a:t>
            </a:r>
            <a:endParaRPr lang="en-US" dirty="0"/>
          </a:p>
        </p:txBody>
      </p:sp>
      <p:pic>
        <p:nvPicPr>
          <p:cNvPr id="4" name="Picture 3"/>
          <p:cNvPicPr>
            <a:picLocks noChangeAspect="1"/>
          </p:cNvPicPr>
          <p:nvPr/>
        </p:nvPicPr>
        <p:blipFill>
          <a:blip r:embed="rId2"/>
          <a:stretch>
            <a:fillRect/>
          </a:stretch>
        </p:blipFill>
        <p:spPr>
          <a:xfrm>
            <a:off x="2189817" y="3837106"/>
            <a:ext cx="4629969" cy="2891443"/>
          </a:xfrm>
          <a:prstGeom prst="rect">
            <a:avLst/>
          </a:prstGeom>
        </p:spPr>
      </p:pic>
    </p:spTree>
    <p:extLst>
      <p:ext uri="{BB962C8B-B14F-4D97-AF65-F5344CB8AC3E}">
        <p14:creationId xmlns:p14="http://schemas.microsoft.com/office/powerpoint/2010/main" val="417586885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137</TotalTime>
  <Words>494</Words>
  <Application>Microsoft Macintosh PowerPoint</Application>
  <PresentationFormat>On-screen Show (4:3)</PresentationFormat>
  <Paragraphs>114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Habitat</vt:lpstr>
      <vt:lpstr>Favela Rising Background</vt:lpstr>
      <vt:lpstr>Seating Chart</vt:lpstr>
      <vt:lpstr>Seating Chart</vt:lpstr>
      <vt:lpstr>Seating Chart</vt:lpstr>
      <vt:lpstr>Brazil: What do we know?</vt:lpstr>
      <vt:lpstr>Brazil: What do we know?</vt:lpstr>
      <vt:lpstr>Well, did you know…</vt:lpstr>
      <vt:lpstr>Well, did you know…</vt:lpstr>
      <vt:lpstr>Favela Rising</vt:lpstr>
      <vt:lpstr>The Human Thermometer</vt:lpstr>
      <vt:lpstr>A single person cannot change a problem in a community</vt:lpstr>
      <vt:lpstr>Poverty causes violence</vt:lpstr>
      <vt:lpstr>Only a government can solve the problems in a community</vt:lpstr>
      <vt:lpstr>Music can change a person’s life</vt:lpstr>
      <vt:lpstr>Favela Rising Background Article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Favela Rising Background</dc:title>
  <dc:creator>Michael Benson</dc:creator>
  <cp:lastModifiedBy>Michael Benson</cp:lastModifiedBy>
  <cp:revision>17</cp:revision>
  <dcterms:created xsi:type="dcterms:W3CDTF">2015-01-04T21:19:06Z</dcterms:created>
  <dcterms:modified xsi:type="dcterms:W3CDTF">2015-01-05T03:02:09Z</dcterms:modified>
</cp:coreProperties>
</file>